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1pPr>
    <a:lvl2pPr marL="0" marR="0" indent="45720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2pPr>
    <a:lvl3pPr marL="0" marR="0" indent="91440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3pPr>
    <a:lvl4pPr marL="0" marR="0" indent="137160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4pPr>
    <a:lvl5pPr marL="0" marR="0" indent="182880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5pPr>
    <a:lvl6pPr marL="0" marR="0" indent="228600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6pPr>
    <a:lvl7pPr marL="0" marR="0" indent="274320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7pPr>
    <a:lvl8pPr marL="0" marR="0" indent="320040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8pPr>
    <a:lvl9pPr marL="0" marR="0" indent="365760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ff" i="off">
        <a:font>
          <a:latin typeface="Graphik Medium"/>
          <a:ea typeface="Graphik Medium"/>
          <a:cs typeface="Graphik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1E98FD"/>
                    </a:gs>
                    <a:gs pos="100000">
                      <a:srgbClr val="FF00F7"/>
                    </a:gs>
                  </a:gsLst>
                  <a:lin ang="3960000"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latin typeface="Graphik Medium"/>
                <a:ea typeface="Graphik Medium"/>
                <a:cs typeface="Graphik Medium"/>
                <a:sym typeface="Graphik Medium"/>
              </a:defRPr>
            </a:lvl1pPr>
            <a:lvl2pPr marL="0" indent="0" algn="ctr" defTabSz="825500">
              <a:spcBef>
                <a:spcPts val="0"/>
              </a:spcBef>
              <a:buClrTx/>
              <a:buSzTx/>
              <a:buNone/>
              <a:defRPr sz="6400">
                <a:latin typeface="Graphik Medium"/>
                <a:ea typeface="Graphik Medium"/>
                <a:cs typeface="Graphik Medium"/>
                <a:sym typeface="Graphik Medium"/>
              </a:defRPr>
            </a:lvl2pPr>
            <a:lvl3pPr marL="0" indent="0" algn="ctr" defTabSz="825500">
              <a:spcBef>
                <a:spcPts val="0"/>
              </a:spcBef>
              <a:buClrTx/>
              <a:buSzTx/>
              <a:buNone/>
              <a:defRPr sz="6400">
                <a:latin typeface="Graphik Medium"/>
                <a:ea typeface="Graphik Medium"/>
                <a:cs typeface="Graphik Medium"/>
                <a:sym typeface="Graphik Medium"/>
              </a:defRPr>
            </a:lvl3pPr>
            <a:lvl4pPr marL="0" indent="0" algn="ctr" defTabSz="825500">
              <a:spcBef>
                <a:spcPts val="0"/>
              </a:spcBef>
              <a:buClrTx/>
              <a:buSzTx/>
              <a:buNone/>
              <a:defRPr sz="6400">
                <a:latin typeface="Graphik Medium"/>
                <a:ea typeface="Graphik Medium"/>
                <a:cs typeface="Graphik Medium"/>
                <a:sym typeface="Graphik Medium"/>
              </a:defRPr>
            </a:lvl4pPr>
            <a:lvl5pPr marL="0" indent="0" algn="ctr" defTabSz="825500">
              <a:spcBef>
                <a:spcPts val="0"/>
              </a:spcBef>
              <a:buClrTx/>
              <a:buSzTx/>
              <a:buNone/>
              <a:defRPr sz="6400">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prstGeom prst="rect">
            <a:avLst/>
          </a:prstGeom>
        </p:spPr>
        <p:txBody>
          <a:bodyPr/>
          <a:lstStyle/>
          <a:p>
            <a:pPr/>
            <a:r>
              <a:t>Slide Title</a:t>
            </a:r>
          </a:p>
        </p:txBody>
      </p:sp>
      <p:sp>
        <p:nvSpPr>
          <p:cNvPr id="10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10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70000" y="4927600"/>
            <a:ext cx="21844000" cy="3902869"/>
          </a:xfrm>
          <a:prstGeom prst="rect">
            <a:avLst/>
          </a:prstGeom>
        </p:spPr>
        <p:txBody>
          <a:bodyPr anchor="ctr"/>
          <a:lstStyle>
            <a:lvl1pPr marL="0" indent="0" algn="ctr">
              <a:spcBef>
                <a:spcPts val="0"/>
              </a:spcBef>
              <a:buClrTx/>
              <a:buSzTx/>
              <a:buNone/>
              <a:defRPr spc="-252" sz="8400">
                <a:gradFill flip="none" rotWithShape="1">
                  <a:gsLst>
                    <a:gs pos="0">
                      <a:srgbClr val="1E98FD"/>
                    </a:gs>
                    <a:gs pos="100000">
                      <a:srgbClr val="FF00F7"/>
                    </a:gs>
                  </a:gsLst>
                  <a:lin ang="396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1E98FD"/>
                    </a:gs>
                    <a:gs pos="100000">
                      <a:srgbClr val="FF00F7"/>
                    </a:gs>
                  </a:gsLst>
                  <a:lin ang="396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1E98FD"/>
                    </a:gs>
                    <a:gs pos="100000">
                      <a:srgbClr val="FF00F7"/>
                    </a:gs>
                  </a:gsLst>
                  <a:lin ang="396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1E98FD"/>
                    </a:gs>
                    <a:gs pos="100000">
                      <a:srgbClr val="FF00F7"/>
                    </a:gs>
                  </a:gsLst>
                  <a:lin ang="396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1E98FD"/>
                    </a:gs>
                    <a:gs pos="100000">
                      <a:srgbClr val="FF00F7"/>
                    </a:gs>
                  </a:gsLst>
                  <a:lin ang="396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latin typeface="Graphik Medium"/>
                <a:ea typeface="Graphik Medium"/>
                <a:cs typeface="Graphik Medium"/>
                <a:sym typeface="Graphik Medium"/>
              </a:defRPr>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latin typeface="Graphik Medium"/>
                <a:ea typeface="Graphik Medium"/>
                <a:cs typeface="Graphik Medium"/>
                <a:sym typeface="Graphik Medium"/>
              </a:defRPr>
            </a:lvl1pPr>
          </a:lstStyle>
          <a:p>
            <a:pPr/>
            <a:r>
              <a:t>Attribution</a:t>
            </a:r>
          </a:p>
        </p:txBody>
      </p:sp>
      <p:sp>
        <p:nvSpPr>
          <p:cNvPr id="136" name="Body Level One…"/>
          <p:cNvSpPr txBox="1"/>
          <p:nvPr>
            <p:ph type="body" sz="half" idx="1" hasCustomPrompt="1"/>
          </p:nvPr>
        </p:nvSpPr>
        <p:spPr>
          <a:xfrm>
            <a:off x="1270000" y="5141969"/>
            <a:ext cx="21844000" cy="343019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Two jellyfish against a pink background"/>
          <p:cNvSpPr/>
          <p:nvPr>
            <p:ph type="pic" sz="half" idx="21"/>
          </p:nvPr>
        </p:nvSpPr>
        <p:spPr>
          <a:xfrm>
            <a:off x="12192000" y="4813300"/>
            <a:ext cx="12192000" cy="9207945"/>
          </a:xfrm>
          <a:prstGeom prst="rect">
            <a:avLst/>
          </a:prstGeom>
        </p:spPr>
        <p:txBody>
          <a:bodyPr lIns="91439" tIns="45719" rIns="91439" bIns="45719">
            <a:noAutofit/>
          </a:bodyPr>
          <a:lstStyle/>
          <a:p>
            <a:pPr/>
          </a:p>
        </p:txBody>
      </p:sp>
      <p:sp>
        <p:nvSpPr>
          <p:cNvPr id="145" name="Two jellyfish touching against a dark blue background"/>
          <p:cNvSpPr/>
          <p:nvPr>
            <p:ph type="pic" sz="half" idx="22"/>
          </p:nvPr>
        </p:nvSpPr>
        <p:spPr>
          <a:xfrm>
            <a:off x="12192000" y="-628650"/>
            <a:ext cx="12192000" cy="8128000"/>
          </a:xfrm>
          <a:prstGeom prst="rect">
            <a:avLst/>
          </a:prstGeom>
        </p:spPr>
        <p:txBody>
          <a:bodyPr lIns="91439" tIns="45719" rIns="91439" bIns="45719">
            <a:noAutofit/>
          </a:bodyPr>
          <a:lstStyle/>
          <a:p>
            <a:pPr/>
          </a:p>
        </p:txBody>
      </p:sp>
      <p:sp>
        <p:nvSpPr>
          <p:cNvPr id="146" name="Two jellyfish against a blue background"/>
          <p:cNvSpPr/>
          <p:nvPr>
            <p:ph type="pic" idx="23"/>
          </p:nvPr>
        </p:nvSpPr>
        <p:spPr>
          <a:xfrm>
            <a:off x="-4203700" y="0"/>
            <a:ext cx="20574000" cy="137160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Two jellyfish touching against a dark blue background"/>
          <p:cNvSpPr/>
          <p:nvPr>
            <p:ph type="pic" idx="21"/>
          </p:nvPr>
        </p:nvSpPr>
        <p:spPr>
          <a:xfrm>
            <a:off x="0" y="-1270000"/>
            <a:ext cx="24384000" cy="16256001"/>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Two jellyfish touching against a dark blue background"/>
          <p:cNvSpPr/>
          <p:nvPr>
            <p:ph type="pic" idx="21"/>
          </p:nvPr>
        </p:nvSpPr>
        <p:spPr>
          <a:xfrm>
            <a:off x="0" y="-1270000"/>
            <a:ext cx="24384000" cy="16256001"/>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FFFFFF"/>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solidFill>
                  <a:srgbClr val="FFFFFF"/>
                </a:solidFill>
              </a:defRPr>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FFFFFF"/>
                </a:solidFill>
                <a:latin typeface="Graphik Medium"/>
                <a:ea typeface="Graphik Medium"/>
                <a:cs typeface="Graphik Medium"/>
                <a:sym typeface="Graphik Medium"/>
              </a:defRPr>
            </a:lvl1pPr>
            <a:lvl2pPr marL="0" indent="0" algn="ctr" defTabSz="825500">
              <a:spcBef>
                <a:spcPts val="0"/>
              </a:spcBef>
              <a:buClrTx/>
              <a:buSzTx/>
              <a:buNone/>
              <a:defRPr sz="6400">
                <a:solidFill>
                  <a:srgbClr val="FFFFFF"/>
                </a:solidFill>
                <a:latin typeface="Graphik Medium"/>
                <a:ea typeface="Graphik Medium"/>
                <a:cs typeface="Graphik Medium"/>
                <a:sym typeface="Graphik Medium"/>
              </a:defRPr>
            </a:lvl2pPr>
            <a:lvl3pPr marL="0" indent="0" algn="ctr" defTabSz="825500">
              <a:spcBef>
                <a:spcPts val="0"/>
              </a:spcBef>
              <a:buClrTx/>
              <a:buSzTx/>
              <a:buNone/>
              <a:defRPr sz="6400">
                <a:solidFill>
                  <a:srgbClr val="FFFFFF"/>
                </a:solidFill>
                <a:latin typeface="Graphik Medium"/>
                <a:ea typeface="Graphik Medium"/>
                <a:cs typeface="Graphik Medium"/>
                <a:sym typeface="Graphik Medium"/>
              </a:defRPr>
            </a:lvl3pPr>
            <a:lvl4pPr marL="0" indent="0" algn="ctr" defTabSz="825500">
              <a:spcBef>
                <a:spcPts val="0"/>
              </a:spcBef>
              <a:buClrTx/>
              <a:buSzTx/>
              <a:buNone/>
              <a:defRPr sz="6400">
                <a:solidFill>
                  <a:srgbClr val="FFFFFF"/>
                </a:solidFill>
                <a:latin typeface="Graphik Medium"/>
                <a:ea typeface="Graphik Medium"/>
                <a:cs typeface="Graphik Medium"/>
                <a:sym typeface="Graphik Medium"/>
              </a:defRPr>
            </a:lvl4pPr>
            <a:lvl5pPr marL="0" indent="0" algn="ctr" defTabSz="825500">
              <a:spcBef>
                <a:spcPts val="0"/>
              </a:spcBef>
              <a:buClrTx/>
              <a:buSzTx/>
              <a:buNone/>
              <a:defRPr sz="6400">
                <a:solidFill>
                  <a:srgbClr val="FFFFFF"/>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Two jellyfish against a blue background"/>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5108"/>
            <a:ext cx="9652000" cy="3200203"/>
          </a:xfrm>
          <a:prstGeom prst="rect">
            <a:avLst/>
          </a:prstGeom>
        </p:spPr>
        <p:txBody>
          <a:bodyPr/>
          <a:lstStyle>
            <a:lvl1pPr>
              <a:defRPr>
                <a:gradFill flip="none" rotWithShape="1">
                  <a:gsLst>
                    <a:gs pos="0">
                      <a:srgbClr val="FF00D8"/>
                    </a:gs>
                    <a:gs pos="100000">
                      <a:srgbClr val="FF542E"/>
                    </a:gs>
                  </a:gsLst>
                  <a:lin ang="3960000" scaled="0"/>
                </a:gradFill>
              </a:defRPr>
            </a:lvl1p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vl2pPr marL="0" indent="457200" algn="ctr" defTabSz="825500">
              <a:spcBef>
                <a:spcPts val="0"/>
              </a:spcBef>
              <a:buClrTx/>
              <a:buSzTx/>
              <a:buNone/>
              <a:defRPr sz="5400">
                <a:latin typeface="Graphik Medium"/>
                <a:ea typeface="Graphik Medium"/>
                <a:cs typeface="Graphik Medium"/>
                <a:sym typeface="Graphik Medium"/>
              </a:defRPr>
            </a:lvl2pPr>
            <a:lvl3pPr marL="0" indent="914400" algn="ctr" defTabSz="825500">
              <a:spcBef>
                <a:spcPts val="0"/>
              </a:spcBef>
              <a:buClrTx/>
              <a:buSzTx/>
              <a:buNone/>
              <a:defRPr sz="5400">
                <a:latin typeface="Graphik Medium"/>
                <a:ea typeface="Graphik Medium"/>
                <a:cs typeface="Graphik Medium"/>
                <a:sym typeface="Graphik Medium"/>
              </a:defRPr>
            </a:lvl3pPr>
            <a:lvl4pPr marL="0" indent="1371600" algn="ctr" defTabSz="825500">
              <a:spcBef>
                <a:spcPts val="0"/>
              </a:spcBef>
              <a:buClrTx/>
              <a:buSzTx/>
              <a:buNone/>
              <a:defRPr sz="5400">
                <a:latin typeface="Graphik Medium"/>
                <a:ea typeface="Graphik Medium"/>
                <a:cs typeface="Graphik Medium"/>
                <a:sym typeface="Graphik Medium"/>
              </a:defRPr>
            </a:lvl4pPr>
            <a:lvl5pPr marL="0" indent="1828800" algn="ctr" defTabSz="825500">
              <a:spcBef>
                <a:spcPts val="0"/>
              </a:spcBef>
              <a:buClrTx/>
              <a:buSzTx/>
              <a:buNone/>
              <a:defRPr sz="5400">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Two jellyfish against a pink background"/>
          <p:cNvSpPr/>
          <p:nvPr>
            <p:ph type="pic" idx="21"/>
          </p:nvPr>
        </p:nvSpPr>
        <p:spPr>
          <a:xfrm>
            <a:off x="10185400" y="0"/>
            <a:ext cx="18161000" cy="137160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Title"/>
          <p:cNvSpPr txBox="1"/>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pPr/>
            <a:r>
              <a:t>Slide Title</a:t>
            </a:r>
          </a:p>
        </p:txBody>
      </p:sp>
      <p:sp>
        <p:nvSpPr>
          <p:cNvPr id="7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73" name="Slide Subtitle"/>
          <p:cNvSpPr txBox="1"/>
          <p:nvPr>
            <p:ph type="body" sz="quarter" idx="21"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pPr/>
            <a:r>
              <a:t>Slide Subtitle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Title"/>
          <p:cNvSpPr txBox="1"/>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pPr/>
            <a:r>
              <a:t>Slide Title</a:t>
            </a:r>
          </a:p>
        </p:txBody>
      </p:sp>
      <p:sp>
        <p:nvSpPr>
          <p:cNvPr id="8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83" name="Slide Subtitle"/>
          <p:cNvSpPr txBox="1"/>
          <p:nvPr>
            <p:ph type="body" sz="quarter" idx="21"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 Medium"/>
                <a:ea typeface="Graphik Medium"/>
                <a:cs typeface="Graphik Medium"/>
                <a:sym typeface="Graphik Medium"/>
              </a:defRPr>
            </a:lvl1pPr>
          </a:lstStyle>
          <a:p>
            <a:pPr/>
            <a:r>
              <a:t>Slide Subtitle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FF00D8"/>
                    </a:gs>
                    <a:gs pos="100000">
                      <a:srgbClr val="FF542E"/>
                    </a:gs>
                  </a:gsLst>
                  <a:lin ang="3960000" scaled="0"/>
                </a:gradFill>
              </a:defRPr>
            </a:lvl1pPr>
          </a:lstStyle>
          <a:p>
            <a:pPr/>
            <a:r>
              <a:t>Section Title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lgn="ctr" defTabSz="825500">
              <a:spcBef>
                <a:spcPts val="0"/>
              </a:spcBef>
              <a:defRPr sz="2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kalvin@tiicann.org"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Patients Over Profiteering"/>
          <p:cNvSpPr txBox="1"/>
          <p:nvPr>
            <p:ph type="ctrTitle"/>
          </p:nvPr>
        </p:nvSpPr>
        <p:spPr>
          <a:prstGeom prst="rect">
            <a:avLst/>
          </a:prstGeom>
          <a:effectLst>
            <a:reflection blurRad="0" stA="50000" stPos="0" endA="0" endPos="40000" dist="0" dir="5400000" fadeDir="5400000" sx="100000" sy="-100000" kx="0" ky="0" algn="bl" rotWithShape="0"/>
          </a:effectLst>
        </p:spPr>
        <p:txBody>
          <a:bodyPr/>
          <a:lstStyle/>
          <a:p>
            <a:pPr/>
            <a:r>
              <a:t>Patients Over Profiteering </a:t>
            </a:r>
          </a:p>
        </p:txBody>
      </p:sp>
      <p:sp>
        <p:nvSpPr>
          <p:cNvPr id="172" name="Kalvin Pugh, Director of 340B State Policy, Community Access National Network (CAN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Kalvin Pugh, Director of 340B State Policy, Community Access National Network (CANN)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tate Legislation"/>
          <p:cNvSpPr txBox="1"/>
          <p:nvPr>
            <p:ph type="title"/>
          </p:nvPr>
        </p:nvSpPr>
        <p:spPr>
          <a:xfrm>
            <a:off x="1270000" y="-1087316"/>
            <a:ext cx="21844000" cy="3873501"/>
          </a:xfrm>
          <a:prstGeom prst="rect">
            <a:avLst/>
          </a:prstGeom>
          <a:effectLst>
            <a:reflection blurRad="0" stA="50000" stPos="0" endA="0" endPos="40000" dist="0" dir="5400000" fadeDir="5400000" sx="100000" sy="-100000" kx="0" ky="0" algn="bl" rotWithShape="0"/>
          </a:effectLst>
        </p:spPr>
        <p:txBody>
          <a:bodyPr/>
          <a:lstStyle/>
          <a:p>
            <a:pPr/>
            <a:r>
              <a:t>State Legislation</a:t>
            </a:r>
          </a:p>
        </p:txBody>
      </p:sp>
      <p:pic>
        <p:nvPicPr>
          <p:cNvPr id="175" name="Screenshot 2025-07-14 at 11.39.57 AM.jpeg" descr="Screenshot 2025-07-14 at 11.39.57 AM.jpeg"/>
          <p:cNvPicPr>
            <a:picLocks noChangeAspect="1"/>
          </p:cNvPicPr>
          <p:nvPr/>
        </p:nvPicPr>
        <p:blipFill>
          <a:blip r:embed="rId2">
            <a:extLst/>
          </a:blip>
          <a:stretch>
            <a:fillRect/>
          </a:stretch>
        </p:blipFill>
        <p:spPr>
          <a:xfrm>
            <a:off x="923076" y="3548560"/>
            <a:ext cx="11786750" cy="8339339"/>
          </a:xfrm>
          <a:prstGeom prst="rect">
            <a:avLst/>
          </a:prstGeom>
          <a:ln w="12700">
            <a:miter lim="400000"/>
          </a:ln>
        </p:spPr>
      </p:pic>
      <p:pic>
        <p:nvPicPr>
          <p:cNvPr id="176" name="Screenshot 2025-07-14 at 11.43.01 AM.jpeg" descr="Screenshot 2025-07-14 at 11.43.01 AM.jpeg"/>
          <p:cNvPicPr>
            <a:picLocks noChangeAspect="1"/>
          </p:cNvPicPr>
          <p:nvPr/>
        </p:nvPicPr>
        <p:blipFill>
          <a:blip r:embed="rId3">
            <a:extLst/>
          </a:blip>
          <a:stretch>
            <a:fillRect/>
          </a:stretch>
        </p:blipFill>
        <p:spPr>
          <a:xfrm>
            <a:off x="12925339" y="3524915"/>
            <a:ext cx="11230926" cy="833933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Profiteering"/>
          <p:cNvSpPr txBox="1"/>
          <p:nvPr>
            <p:ph type="title"/>
          </p:nvPr>
        </p:nvSpPr>
        <p:spPr>
          <a:xfrm>
            <a:off x="685818" y="753737"/>
            <a:ext cx="8602842" cy="1732289"/>
          </a:xfrm>
          <a:prstGeom prst="rect">
            <a:avLst/>
          </a:prstGeom>
          <a:effectLst>
            <a:reflection blurRad="0" stA="50000" stPos="0" endA="0" endPos="40000" dist="0" dir="5400000" fadeDir="5400000" sx="100000" sy="-100000" kx="0" ky="0" algn="bl" rotWithShape="0"/>
          </a:effectLst>
        </p:spPr>
        <p:txBody>
          <a:bodyPr/>
          <a:lstStyle/>
          <a:p>
            <a:pPr/>
            <a:r>
              <a:t>Profiteering </a:t>
            </a:r>
          </a:p>
        </p:txBody>
      </p:sp>
      <p:sp>
        <p:nvSpPr>
          <p:cNvPr id="179" name="Large Hospital Systems…"/>
          <p:cNvSpPr txBox="1"/>
          <p:nvPr>
            <p:ph type="body" sz="half" idx="1"/>
          </p:nvPr>
        </p:nvSpPr>
        <p:spPr>
          <a:xfrm>
            <a:off x="692863" y="4391754"/>
            <a:ext cx="8588752" cy="9227219"/>
          </a:xfrm>
          <a:prstGeom prst="rect">
            <a:avLst/>
          </a:prstGeom>
        </p:spPr>
        <p:txBody>
          <a:bodyPr/>
          <a:lstStyle/>
          <a:p>
            <a:pPr/>
            <a:r>
              <a:t>Large Hospital Systems</a:t>
            </a:r>
          </a:p>
          <a:p>
            <a:pPr/>
            <a:r>
              <a:t>Large For-Profit Chain Pharmacies</a:t>
            </a:r>
          </a:p>
          <a:p>
            <a:pPr/>
            <a:r>
              <a:t>Pharmacy Benefit Managers</a:t>
            </a:r>
          </a:p>
          <a:p>
            <a:pPr/>
            <a:r>
              <a:t>Private Equity Companies</a:t>
            </a:r>
          </a:p>
          <a:p>
            <a:pPr/>
            <a:r>
              <a:t>Third-Party Administrators</a:t>
            </a:r>
          </a:p>
        </p:txBody>
      </p:sp>
      <p:sp>
        <p:nvSpPr>
          <p:cNvPr id="180" name="From the 340B Cookie Jar"/>
          <p:cNvSpPr txBox="1"/>
          <p:nvPr>
            <p:ph type="body" idx="22"/>
          </p:nvPr>
        </p:nvSpPr>
        <p:spPr>
          <a:xfrm>
            <a:off x="685818" y="2733378"/>
            <a:ext cx="8602842" cy="1732289"/>
          </a:xfrm>
          <a:prstGeom prst="rect">
            <a:avLst/>
          </a:prstGeom>
          <a:extLst>
            <a:ext uri="{C572A759-6A51-4108-AA02-DFA0A04FC94B}">
              <ma14:wrappingTextBoxFlag xmlns:ma14="http://schemas.microsoft.com/office/mac/drawingml/2011/main" val="1"/>
            </a:ext>
          </a:extLst>
        </p:spPr>
        <p:txBody>
          <a:bodyPr/>
          <a:lstStyle/>
          <a:p>
            <a:pPr/>
            <a:r>
              <a:t>From the 340B Cookie Jar</a:t>
            </a:r>
          </a:p>
        </p:txBody>
      </p:sp>
      <p:pic>
        <p:nvPicPr>
          <p:cNvPr id="181" name="1000015873.jpeg" descr="1000015873.jpeg"/>
          <p:cNvPicPr>
            <a:picLocks noChangeAspect="1"/>
          </p:cNvPicPr>
          <p:nvPr/>
        </p:nvPicPr>
        <p:blipFill>
          <a:blip r:embed="rId2">
            <a:extLst/>
          </a:blip>
          <a:stretch>
            <a:fillRect/>
          </a:stretch>
        </p:blipFill>
        <p:spPr>
          <a:xfrm>
            <a:off x="9931294" y="159098"/>
            <a:ext cx="7769207" cy="10109331"/>
          </a:xfrm>
          <a:prstGeom prst="rect">
            <a:avLst/>
          </a:prstGeom>
          <a:ln w="12700">
            <a:miter lim="400000"/>
          </a:ln>
        </p:spPr>
      </p:pic>
      <p:pic>
        <p:nvPicPr>
          <p:cNvPr id="182" name="Screenshot 2025-07-14 at 1.57.28 PM.jpeg" descr="Screenshot 2025-07-14 at 1.57.28 PM.jpeg"/>
          <p:cNvPicPr>
            <a:picLocks noChangeAspect="1"/>
          </p:cNvPicPr>
          <p:nvPr/>
        </p:nvPicPr>
        <p:blipFill>
          <a:blip r:embed="rId3">
            <a:extLst/>
          </a:blip>
          <a:stretch>
            <a:fillRect/>
          </a:stretch>
        </p:blipFill>
        <p:spPr>
          <a:xfrm>
            <a:off x="17799531" y="282277"/>
            <a:ext cx="5838648" cy="4422136"/>
          </a:xfrm>
          <a:prstGeom prst="rect">
            <a:avLst/>
          </a:prstGeom>
          <a:ln w="12700">
            <a:miter lim="400000"/>
          </a:ln>
        </p:spPr>
      </p:pic>
      <p:pic>
        <p:nvPicPr>
          <p:cNvPr id="183" name="Screenshot 2025-07-14 at 1.55.02 PM.jpeg" descr="Screenshot 2025-07-14 at 1.55.02 PM.jpeg"/>
          <p:cNvPicPr>
            <a:picLocks noChangeAspect="1"/>
          </p:cNvPicPr>
          <p:nvPr/>
        </p:nvPicPr>
        <p:blipFill>
          <a:blip r:embed="rId4">
            <a:extLst/>
          </a:blip>
          <a:srcRect l="0" t="0" r="0" b="16487"/>
          <a:stretch>
            <a:fillRect/>
          </a:stretch>
        </p:blipFill>
        <p:spPr>
          <a:xfrm>
            <a:off x="9931294" y="7497934"/>
            <a:ext cx="7769207" cy="6177293"/>
          </a:xfrm>
          <a:prstGeom prst="rect">
            <a:avLst/>
          </a:prstGeom>
          <a:ln w="12700">
            <a:miter lim="400000"/>
          </a:ln>
        </p:spPr>
      </p:pic>
      <p:pic>
        <p:nvPicPr>
          <p:cNvPr id="184" name="Screenshot 2025-07-14 at 1.56.53 PM.jpeg" descr="Screenshot 2025-07-14 at 1.56.53 PM.jpeg"/>
          <p:cNvPicPr>
            <a:picLocks noChangeAspect="1"/>
          </p:cNvPicPr>
          <p:nvPr/>
        </p:nvPicPr>
        <p:blipFill>
          <a:blip r:embed="rId5">
            <a:extLst/>
          </a:blip>
          <a:stretch>
            <a:fillRect/>
          </a:stretch>
        </p:blipFill>
        <p:spPr>
          <a:xfrm>
            <a:off x="17799531" y="4932963"/>
            <a:ext cx="5838648" cy="4478127"/>
          </a:xfrm>
          <a:prstGeom prst="rect">
            <a:avLst/>
          </a:prstGeom>
          <a:ln w="12700">
            <a:miter lim="400000"/>
          </a:ln>
        </p:spPr>
      </p:pic>
      <p:pic>
        <p:nvPicPr>
          <p:cNvPr id="185" name="Screenshot 2025-07-14 at 1.54.34 PM.jpeg" descr="Screenshot 2025-07-14 at 1.54.34 PM.jpeg"/>
          <p:cNvPicPr>
            <a:picLocks noChangeAspect="1"/>
          </p:cNvPicPr>
          <p:nvPr/>
        </p:nvPicPr>
        <p:blipFill>
          <a:blip r:embed="rId6">
            <a:extLst/>
          </a:blip>
          <a:stretch>
            <a:fillRect/>
          </a:stretch>
        </p:blipFill>
        <p:spPr>
          <a:xfrm>
            <a:off x="17799531" y="8750194"/>
            <a:ext cx="5838648" cy="511561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Two jellyfish against a pink background" descr="Two jellyfish against a pink background"/>
          <p:cNvPicPr>
            <a:picLocks noChangeAspect="1"/>
          </p:cNvPicPr>
          <p:nvPr>
            <p:ph type="pic" idx="21"/>
          </p:nvPr>
        </p:nvPicPr>
        <p:blipFill>
          <a:blip r:embed="rId2">
            <a:extLst/>
          </a:blip>
          <a:srcRect l="0" t="0" r="0" b="0"/>
          <a:stretch>
            <a:fillRect/>
          </a:stretch>
        </p:blipFill>
        <p:spPr>
          <a:xfrm>
            <a:off x="12204700" y="0"/>
            <a:ext cx="11032789" cy="13790985"/>
          </a:xfrm>
          <a:prstGeom prst="rect">
            <a:avLst/>
          </a:prstGeom>
        </p:spPr>
      </p:pic>
      <p:sp>
        <p:nvSpPr>
          <p:cNvPr id="188" name="Transparency"/>
          <p:cNvSpPr txBox="1"/>
          <p:nvPr>
            <p:ph type="title"/>
          </p:nvPr>
        </p:nvSpPr>
        <p:spPr>
          <a:xfrm>
            <a:off x="1270000" y="821134"/>
            <a:ext cx="9652001" cy="1549401"/>
          </a:xfrm>
          <a:prstGeom prst="rect">
            <a:avLst/>
          </a:prstGeom>
          <a:effectLst>
            <a:reflection blurRad="0" stA="50000" stPos="0" endA="0" endPos="40000" dist="0" dir="5400000" fadeDir="5400000" sx="100000" sy="-100000" kx="0" ky="0" algn="bl" rotWithShape="0"/>
          </a:effectLst>
        </p:spPr>
        <p:txBody>
          <a:bodyPr/>
          <a:lstStyle/>
          <a:p>
            <a:pPr/>
            <a:r>
              <a:t>Transparency</a:t>
            </a:r>
          </a:p>
        </p:txBody>
      </p:sp>
      <p:sp>
        <p:nvSpPr>
          <p:cNvPr id="189" name="As of 2024 only 3 states required reporting…"/>
          <p:cNvSpPr txBox="1"/>
          <p:nvPr>
            <p:ph type="body" sz="half" idx="1"/>
          </p:nvPr>
        </p:nvSpPr>
        <p:spPr>
          <a:xfrm>
            <a:off x="1269999" y="3497685"/>
            <a:ext cx="9652001" cy="8432801"/>
          </a:xfrm>
          <a:prstGeom prst="rect">
            <a:avLst/>
          </a:prstGeom>
        </p:spPr>
        <p:txBody>
          <a:bodyPr/>
          <a:lstStyle/>
          <a:p>
            <a:pPr marL="447040" indent="-447040" defTabSz="1950720">
              <a:spcBef>
                <a:spcPts val="1900"/>
              </a:spcBef>
              <a:defRPr sz="3840"/>
            </a:pPr>
            <a:r>
              <a:t>As of 2024 only 3 states required reporting</a:t>
            </a:r>
          </a:p>
          <a:p>
            <a:pPr marL="447040" indent="-447040" defTabSz="1950720">
              <a:spcBef>
                <a:spcPts val="1900"/>
              </a:spcBef>
              <a:defRPr sz="3840"/>
            </a:pPr>
            <a:r>
              <a:t>For-profit contract pharmacies and TPAs benefit from the 340B program, absorbing at least 16% of covered entities’ profits through per-prescription fees and shared savings</a:t>
            </a:r>
          </a:p>
          <a:p>
            <a:pPr marL="447040" indent="-447040" defTabSz="1950720">
              <a:spcBef>
                <a:spcPts val="1900"/>
              </a:spcBef>
              <a:defRPr sz="3840"/>
            </a:pPr>
            <a:r>
              <a:t>Hospitals report using 340B revenue on “capital improvement projects” and “community benefit programs,” but do not account for what specific expenses 340B revenue goes towards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Two jellyfish against a pink background" descr="Two jellyfish against a pink background"/>
          <p:cNvPicPr>
            <a:picLocks noChangeAspect="1"/>
          </p:cNvPicPr>
          <p:nvPr>
            <p:ph type="pic" idx="21"/>
          </p:nvPr>
        </p:nvPicPr>
        <p:blipFill>
          <a:blip r:embed="rId2">
            <a:extLst/>
          </a:blip>
          <a:srcRect l="0" t="210" r="0" b="210"/>
          <a:stretch>
            <a:fillRect/>
          </a:stretch>
        </p:blipFill>
        <p:spPr>
          <a:xfrm>
            <a:off x="12204700" y="0"/>
            <a:ext cx="12192000" cy="13716000"/>
          </a:xfrm>
          <a:prstGeom prst="rect">
            <a:avLst/>
          </a:prstGeom>
        </p:spPr>
      </p:pic>
      <p:sp>
        <p:nvSpPr>
          <p:cNvPr id="192" name="Consequences"/>
          <p:cNvSpPr txBox="1"/>
          <p:nvPr>
            <p:ph type="title"/>
          </p:nvPr>
        </p:nvSpPr>
        <p:spPr>
          <a:prstGeom prst="rect">
            <a:avLst/>
          </a:prstGeom>
          <a:effectLst>
            <a:reflection blurRad="0" stA="50000" stPos="0" endA="0" endPos="40000" dist="0" dir="5400000" fadeDir="5400000" sx="100000" sy="-100000" kx="0" ky="0" algn="bl" rotWithShape="0"/>
          </a:effectLst>
        </p:spPr>
        <p:txBody>
          <a:bodyPr/>
          <a:lstStyle/>
          <a:p>
            <a:pPr/>
            <a:r>
              <a:t>Consequences</a:t>
            </a:r>
          </a:p>
        </p:txBody>
      </p:sp>
      <p:sp>
        <p:nvSpPr>
          <p:cNvPr id="193" name="Rising Medical Costs…"/>
          <p:cNvSpPr txBox="1"/>
          <p:nvPr>
            <p:ph type="body" sz="half" idx="1"/>
          </p:nvPr>
        </p:nvSpPr>
        <p:spPr>
          <a:prstGeom prst="rect">
            <a:avLst/>
          </a:prstGeom>
        </p:spPr>
        <p:txBody>
          <a:bodyPr/>
          <a:lstStyle/>
          <a:p>
            <a:pPr/>
            <a:r>
              <a:t>Rising Medical Costs</a:t>
            </a:r>
          </a:p>
          <a:p>
            <a:pPr/>
            <a:r>
              <a:t>Crippling Medical Debt</a:t>
            </a:r>
          </a:p>
          <a:p>
            <a:pPr/>
            <a:r>
              <a:t>Closure of Community Pharmacies</a:t>
            </a:r>
          </a:p>
          <a:p>
            <a:pPr/>
            <a:r>
              <a:t>Consolidation of Healthcare Facilities</a:t>
            </a:r>
          </a:p>
          <a:p>
            <a:pPr/>
            <a:r>
              <a:t>Loss of Access to Community Healthcare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enator Bill Cassidy Chair M.D.…"/>
          <p:cNvSpPr txBox="1"/>
          <p:nvPr>
            <p:ph type="body" idx="21"/>
          </p:nvPr>
        </p:nvSpPr>
        <p:spPr>
          <a:xfrm>
            <a:off x="1269999" y="10089958"/>
            <a:ext cx="21844001" cy="1248463"/>
          </a:xfrm>
          <a:prstGeom prst="rect">
            <a:avLst/>
          </a:prstGeom>
          <a:extLst>
            <a:ext uri="{C572A759-6A51-4108-AA02-DFA0A04FC94B}">
              <ma14:wrappingTextBoxFlag xmlns:ma14="http://schemas.microsoft.com/office/mac/drawingml/2011/main" val="1"/>
            </a:ext>
          </a:extLst>
        </p:spPr>
        <p:txBody>
          <a:bodyPr/>
          <a:lstStyle/>
          <a:p>
            <a:pPr defTabSz="379729">
              <a:defRPr sz="3358"/>
            </a:pPr>
            <a:r>
              <a:t>Senator Bill Cassidy Chair M.D. </a:t>
            </a:r>
          </a:p>
          <a:p>
            <a:pPr defTabSz="379729">
              <a:defRPr sz="3358"/>
            </a:pPr>
            <a:r>
              <a:t>Chair of the Senate Health, Education, Labor, and Pensions (HELP) Committee</a:t>
            </a:r>
          </a:p>
        </p:txBody>
      </p:sp>
      <p:sp>
        <p:nvSpPr>
          <p:cNvPr id="196" name="“This investigation underscores that there are transparency and oversight concerns that prevent 340B discounts from translating to better access or lower costs for patients. Congress needs to act to bring much-needed reform to the 340B Program,”"/>
          <p:cNvSpPr txBox="1"/>
          <p:nvPr>
            <p:ph type="body" sz="half" idx="1"/>
          </p:nvPr>
        </p:nvSpPr>
        <p:spPr>
          <a:prstGeom prst="rect">
            <a:avLst/>
          </a:prstGeom>
          <a:effectLst>
            <a:reflection blurRad="0" stA="50000" stPos="0" endA="0" endPos="40000" dist="0" dir="5400000" fadeDir="5400000" sx="100000" sy="-100000" kx="0" ky="0" algn="bl" rotWithShape="0"/>
          </a:effectLst>
        </p:spPr>
        <p:txBody>
          <a:bodyPr/>
          <a:lstStyle>
            <a:lvl1pPr defTabSz="1658111">
              <a:defRPr spc="-114" sz="5712"/>
            </a:lvl1pPr>
          </a:lstStyle>
          <a:p>
            <a:pPr/>
            <a:r>
              <a:t>“This investigation underscores that there are transparency and oversight concerns that prevent 340B discounts from translating to better access or lower costs for patients. Congress needs to act to bring much-needed reform to the 340B Program,”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losing"/>
          <p:cNvSpPr txBox="1"/>
          <p:nvPr>
            <p:ph type="body" sz="half" idx="1"/>
          </p:nvPr>
        </p:nvSpPr>
        <p:spPr>
          <a:prstGeom prst="rect">
            <a:avLst/>
          </a:prstGeom>
          <a:effectLst>
            <a:reflection blurRad="0" stA="89142" stPos="0" endA="0" endPos="40000" dist="0" dir="5400000" fadeDir="5400000" sx="100000" sy="-100000" kx="0" ky="0" algn="bl" rotWithShape="0"/>
          </a:effectLst>
        </p:spPr>
        <p:txBody>
          <a:bodyPr/>
          <a:lstStyle/>
          <a:p>
            <a:pPr/>
            <a:r>
              <a:t>Closing </a:t>
            </a:r>
          </a:p>
        </p:txBody>
      </p:sp>
      <p:sp>
        <p:nvSpPr>
          <p:cNvPr id="199" name="kalvin@tiicann.org"/>
          <p:cNvSpPr txBox="1"/>
          <p:nvPr/>
        </p:nvSpPr>
        <p:spPr>
          <a:xfrm>
            <a:off x="7890579" y="7879508"/>
            <a:ext cx="8602842" cy="17322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defTabSz="825500">
              <a:spcBef>
                <a:spcPts val="0"/>
              </a:spcBef>
              <a:defRPr sz="5400" u="sng">
                <a:latin typeface="Graphik Medium"/>
                <a:ea typeface="Graphik Medium"/>
                <a:cs typeface="Graphik Medium"/>
                <a:sym typeface="Graphik Medium"/>
                <a:hlinkClick r:id="rId2" invalidUrl="" action="" tgtFrame="" tooltip="" history="1" highlightClick="0" endSnd="0"/>
              </a:defRPr>
            </a:lvl1pPr>
          </a:lstStyle>
          <a:p>
            <a:pPr>
              <a:defRPr u="none"/>
            </a:pPr>
            <a:r>
              <a:rPr u="sng">
                <a:hlinkClick r:id="rId2" invalidUrl="" action="" tgtFrame="" tooltip="" history="1" highlightClick="0" endSnd="0"/>
              </a:rPr>
              <a:t>kalvin@tiicann.org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400" rtl="0"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